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4"/>
  </p:notesMasterIdLst>
  <p:sldIdLst>
    <p:sldId id="325" r:id="rId2"/>
    <p:sldId id="262" r:id="rId3"/>
    <p:sldId id="281" r:id="rId4"/>
    <p:sldId id="329" r:id="rId5"/>
    <p:sldId id="333" r:id="rId6"/>
    <p:sldId id="330" r:id="rId7"/>
    <p:sldId id="334" r:id="rId8"/>
    <p:sldId id="331" r:id="rId9"/>
    <p:sldId id="326" r:id="rId10"/>
    <p:sldId id="327" r:id="rId11"/>
    <p:sldId id="335" r:id="rId12"/>
    <p:sldId id="332" r:id="rId1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5874" autoAdjust="0"/>
  </p:normalViewPr>
  <p:slideViewPr>
    <p:cSldViewPr>
      <p:cViewPr varScale="1">
        <p:scale>
          <a:sx n="87" d="100"/>
          <a:sy n="87" d="100"/>
        </p:scale>
        <p:origin x="22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33828-663E-4E0D-A8FD-9FE835BAA6FA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77C6D-4D44-44AB-ADCA-24D2EA68E3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22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77C6D-4D44-44AB-ADCA-24D2EA68E3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387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docx</a:t>
            </a:r>
            <a:r>
              <a:rPr lang="zh-CN" altLang="en-US" dirty="0" smtClean="0"/>
              <a:t>库进行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文档读取。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77C6D-4D44-44AB-ADCA-24D2EA68E3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4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[]</a:t>
            </a:r>
            <a:r>
              <a:rPr lang="zh-CN" altLang="en-US" dirty="0" smtClean="0"/>
              <a:t>表示列表，</a:t>
            </a:r>
            <a:r>
              <a:rPr lang="en-US" altLang="zh-CN" dirty="0" smtClean="0"/>
              <a:t>{}</a:t>
            </a:r>
            <a:r>
              <a:rPr lang="zh-CN" altLang="en-US" dirty="0" smtClean="0"/>
              <a:t>表示字典对，读入过程的主要工作量，在于参数串到正则表达式的转换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77C6D-4D44-44AB-ADCA-24D2EA68E3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1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session.prompt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lang="en-US" altLang="zh-CN" sz="12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prompt_toolkit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中的一个命令交互类，</a:t>
            </a: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OS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模块相当于一个</a:t>
            </a:r>
            <a:r>
              <a:rPr lang="en-US" altLang="zh-CN" sz="12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cmd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，调用时 </a:t>
            </a:r>
            <a:r>
              <a:rPr lang="en-US" altLang="zh-CN" dirty="0" err="1" smtClean="0"/>
              <a:t>os.system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key+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".exe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altLang="zh-CN" dirty="0" smtClean="0"/>
              <a:t>+</a:t>
            </a:r>
            <a:r>
              <a:rPr lang="en-US" altLang="zh-CN" dirty="0" err="1" smtClean="0"/>
              <a:t>parameterstring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77C6D-4D44-44AB-ADCA-24D2EA68E3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266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的外部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程序没有实现，</a:t>
            </a:r>
            <a:r>
              <a:rPr lang="en-US" altLang="zh-CN" dirty="0" smtClean="0"/>
              <a:t>sum</a:t>
            </a:r>
            <a:r>
              <a:rPr lang="zh-CN" altLang="en-US" dirty="0" smtClean="0"/>
              <a:t>是自己写的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77C6D-4D44-44AB-ADCA-24D2EA68E3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30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1340D-F114-4F66-8DCD-224FF3AF3DB4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2CBA4-F87D-4790-90D6-253B994E07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1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220D0-CD98-4855-88ED-CF0EB204D2B3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1F6C6-6A42-4344-9D19-8198541EEF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9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0184A-C52A-4371-96EE-48B2A8391E9B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056C8-4988-44EF-90B1-10B508A802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08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7848872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D41B2-78DE-4033-A1BC-9F1DEEBA6FE4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BB9DA-A6CF-47C4-9E2B-7F3A0AC429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260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9BDC5-BDA3-40D2-B923-44CD0B25856E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F54D5-FECC-40C8-B58B-3046F1A84F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03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D7482-4F3A-426D-9741-A684BB1B1BC2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B2BF7-D7B1-47C0-9D6B-46EC6DCA22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6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4EE6-8574-4D0B-A9D3-0297D5D5EB61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A23F4-BD96-4168-8DCA-0D19A7B0F0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82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A38FB-9806-43EF-B33B-5F581C1448B8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C5C9B-7737-4F8D-BCB8-9503423DEF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5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FF751-D53B-4970-B3E3-F1750079E51E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B36F8-FC54-4EA0-945C-325EC1B9ED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66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017ED-AD1D-49AA-AA7D-6AB962C10BDA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02A1A-3B01-41BA-AE06-29655AF623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0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5FEF4-1966-4664-8FC7-9DB4E22657F3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C931D-96F0-402E-B303-B8CB526524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74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077A2-8E82-43C1-9EE1-9C7776A79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A0F3201F-6934-49C8-93D1-A6500734C82F}" type="datetimeFigureOut">
              <a:rPr lang="zh-CN" altLang="en-US"/>
              <a:pPr>
                <a:defRPr/>
              </a:pPr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9B0CCB-8987-4305-880D-6D02B9299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CBAD5-A111-4C8F-B78F-A39EEEE4A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07CE8AE-B382-43AE-A6EC-F58751F33B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Picture 8" descr="PPT内页副本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1"/>
          <p:cNvSpPr>
            <a:spLocks noGrp="1"/>
          </p:cNvSpPr>
          <p:nvPr>
            <p:ph type="ctrTitle"/>
          </p:nvPr>
        </p:nvSpPr>
        <p:spPr>
          <a:xfrm>
            <a:off x="762000" y="2362200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bg1"/>
                </a:solidFill>
              </a:rPr>
              <a:t>命令行系统</a:t>
            </a:r>
            <a:endParaRPr lang="zh-CN" altLang="zh-CN" sz="4800" smtClean="0">
              <a:solidFill>
                <a:schemeClr val="bg1"/>
              </a:solidFill>
            </a:endParaRPr>
          </a:p>
        </p:txBody>
      </p:sp>
      <p:sp>
        <p:nvSpPr>
          <p:cNvPr id="2052" name="Rectangle 12"/>
          <p:cNvSpPr>
            <a:spLocks noGrp="1"/>
          </p:cNvSpPr>
          <p:nvPr>
            <p:ph type="subTitle" idx="1"/>
          </p:nvPr>
        </p:nvSpPr>
        <p:spPr>
          <a:xfrm>
            <a:off x="1447800" y="3716338"/>
            <a:ext cx="6400800" cy="99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结题</a:t>
            </a:r>
            <a:r>
              <a:rPr lang="zh-CN" altLang="en-US" dirty="0" smtClean="0">
                <a:solidFill>
                  <a:schemeClr val="bg1"/>
                </a:solidFill>
              </a:rPr>
              <a:t>报告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/>
          </p:cNvSpPr>
          <p:nvPr>
            <p:ph type="title"/>
          </p:nvPr>
        </p:nvSpPr>
        <p:spPr>
          <a:xfrm>
            <a:off x="755650" y="-26988"/>
            <a:ext cx="7924800" cy="1143001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解析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匹配</a:t>
            </a:r>
            <a:endParaRPr lang="en-US" altLang="zh-CN" dirty="0" smtClean="0"/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441939" y="1412776"/>
            <a:ext cx="8229600" cy="4525963"/>
          </a:xfrm>
        </p:spPr>
        <p:txBody>
          <a:bodyPr/>
          <a:lstStyle/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95736" y="1078208"/>
            <a:ext cx="1872208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zh-CN" altLang="en-US" sz="1400" dirty="0" smtClean="0">
                <a:ln w="0"/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1400" dirty="0" err="1" smtClean="0">
                <a:ln w="0"/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session.prompt</a:t>
            </a:r>
            <a:r>
              <a:rPr lang="zh-CN" altLang="en-US" sz="1400" dirty="0" smtClean="0">
                <a:ln w="0"/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</a:t>
            </a:r>
            <a:r>
              <a:rPr lang="zh-CN" altLang="en-US" sz="1400" dirty="0">
                <a:ln w="0"/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得</a:t>
            </a:r>
            <a:r>
              <a:rPr lang="zh-CN" altLang="en-US" sz="1400" dirty="0" smtClean="0">
                <a:ln w="0"/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用户输入</a:t>
            </a:r>
            <a:endParaRPr lang="en-US" altLang="zh-CN" sz="1400" dirty="0" smtClean="0">
              <a:ln w="0"/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1503163" y="2388085"/>
            <a:ext cx="3240360" cy="1440160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从头开始匹配最长的关键字（有些命令可以带有空格）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4153772"/>
            <a:ext cx="1800200" cy="657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打印错误提示</a:t>
            </a:r>
            <a:endParaRPr lang="zh-CN" altLang="en-US" sz="1600" dirty="0"/>
          </a:p>
        </p:txBody>
      </p:sp>
      <p:sp>
        <p:nvSpPr>
          <p:cNvPr id="8" name="菱形 7"/>
          <p:cNvSpPr/>
          <p:nvPr/>
        </p:nvSpPr>
        <p:spPr>
          <a:xfrm>
            <a:off x="4860032" y="3577708"/>
            <a:ext cx="3230528" cy="1440160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命令参数与</a:t>
            </a:r>
            <a:r>
              <a:rPr lang="en-US" altLang="zh-CN" sz="1400" dirty="0" err="1"/>
              <a:t>Keywithregp</a:t>
            </a:r>
            <a:r>
              <a:rPr lang="en-US" altLang="zh-CN" sz="1400" dirty="0"/>
              <a:t>{} </a:t>
            </a:r>
            <a:r>
              <a:rPr lang="zh-CN" altLang="en-US" sz="1400" dirty="0" smtClean="0"/>
              <a:t>中的正则表达式进行匹配（</a:t>
            </a:r>
            <a:r>
              <a:rPr lang="en-US" altLang="zh-CN" sz="1400" dirty="0" smtClean="0"/>
              <a:t>re</a:t>
            </a:r>
            <a:r>
              <a:rPr lang="zh-CN" altLang="en-US" sz="1400" dirty="0" smtClean="0"/>
              <a:t>模块）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50692" y="4803554"/>
            <a:ext cx="2025363" cy="7315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打印</a:t>
            </a:r>
            <a:r>
              <a:rPr lang="en-US" altLang="zh-CN" sz="1400" dirty="0" err="1"/>
              <a:t>Keytoparameterexplain</a:t>
            </a:r>
            <a:r>
              <a:rPr lang="en-US" altLang="zh-CN" sz="1400" dirty="0"/>
              <a:t>{} </a:t>
            </a:r>
            <a:r>
              <a:rPr lang="zh-CN" altLang="en-US" sz="1400" dirty="0" smtClean="0"/>
              <a:t>中内容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7097709" y="5693607"/>
            <a:ext cx="1985702" cy="7004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使用</a:t>
            </a:r>
            <a:r>
              <a:rPr lang="en-US" altLang="zh-CN" sz="1400" dirty="0" err="1" smtClean="0"/>
              <a:t>os</a:t>
            </a:r>
            <a:r>
              <a:rPr lang="zh-CN" altLang="en-US" sz="1400" dirty="0" smtClean="0"/>
              <a:t>模块调用外部</a:t>
            </a:r>
            <a:r>
              <a:rPr lang="en-US" altLang="zh-CN" sz="1400" dirty="0" smtClean="0"/>
              <a:t>c</a:t>
            </a:r>
            <a:r>
              <a:rPr lang="zh-CN" altLang="en-US" sz="1400" dirty="0" smtClean="0"/>
              <a:t>程序</a:t>
            </a:r>
            <a:endParaRPr lang="zh-CN" altLang="en-US" sz="1400" dirty="0"/>
          </a:p>
        </p:txBody>
      </p:sp>
      <p:cxnSp>
        <p:nvCxnSpPr>
          <p:cNvPr id="12" name="直接箭头连接符 11"/>
          <p:cNvCxnSpPr>
            <a:stCxn id="2" idx="2"/>
          </p:cNvCxnSpPr>
          <p:nvPr/>
        </p:nvCxnSpPr>
        <p:spPr>
          <a:xfrm>
            <a:off x="3131840" y="1942304"/>
            <a:ext cx="0" cy="39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3" idx="1"/>
          </p:cNvCxnSpPr>
          <p:nvPr/>
        </p:nvCxnSpPr>
        <p:spPr>
          <a:xfrm rot="10800000" flipV="1">
            <a:off x="987709" y="3108164"/>
            <a:ext cx="515454" cy="10168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3" idx="3"/>
            <a:endCxn id="8" idx="0"/>
          </p:cNvCxnSpPr>
          <p:nvPr/>
        </p:nvCxnSpPr>
        <p:spPr>
          <a:xfrm>
            <a:off x="4743523" y="3108165"/>
            <a:ext cx="1731773" cy="4695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8" idx="1"/>
            <a:endCxn id="9" idx="0"/>
          </p:cNvCxnSpPr>
          <p:nvPr/>
        </p:nvCxnSpPr>
        <p:spPr>
          <a:xfrm rot="10800000" flipV="1">
            <a:off x="4063374" y="4297788"/>
            <a:ext cx="796658" cy="5057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8" idx="3"/>
          </p:cNvCxnSpPr>
          <p:nvPr/>
        </p:nvCxnSpPr>
        <p:spPr>
          <a:xfrm>
            <a:off x="8090560" y="4297788"/>
            <a:ext cx="153848" cy="1290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302359" y="4764858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成功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063433" y="2805273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成功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99592" y="2715997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失败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069210" y="3935558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失败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zh-CN" altLang="en-US" dirty="0"/>
          </a:p>
        </p:txBody>
      </p:sp>
      <p:pic>
        <p:nvPicPr>
          <p:cNvPr id="4" name="044152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25613"/>
            <a:ext cx="8229600" cy="4275137"/>
          </a:xfrm>
        </p:spPr>
      </p:pic>
    </p:spTree>
    <p:extLst>
      <p:ext uri="{BB962C8B-B14F-4D97-AF65-F5344CB8AC3E}">
        <p14:creationId xmlns:p14="http://schemas.microsoft.com/office/powerpoint/2010/main" val="22911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9394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395288" y="-26988"/>
            <a:ext cx="7848600" cy="1143001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457200" y="2924175"/>
            <a:ext cx="8229600" cy="452596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smtClean="0"/>
              <a:t>谢谢观看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/>
          <p:cNvSpPr>
            <a:spLocks noGrp="1"/>
          </p:cNvSpPr>
          <p:nvPr>
            <p:ph type="title"/>
          </p:nvPr>
        </p:nvSpPr>
        <p:spPr>
          <a:xfrm>
            <a:off x="395288" y="-26988"/>
            <a:ext cx="7848600" cy="1143001"/>
          </a:xfrm>
        </p:spPr>
        <p:txBody>
          <a:bodyPr/>
          <a:lstStyle/>
          <a:p>
            <a:pPr eaLnBrk="1" hangingPunct="1"/>
            <a:r>
              <a:rPr lang="zh-CN" altLang="en-US" smtClean="0"/>
              <a:t>大纲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92EE452-7109-46D8-86CA-5397D91594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dirty="0"/>
              <a:t>选题背景</a:t>
            </a:r>
            <a:endParaRPr lang="en-US" altLang="zh-CN" sz="4000" b="1" dirty="0"/>
          </a:p>
          <a:p>
            <a:pPr eaLnBrk="1" hangingPunct="1">
              <a:defRPr/>
            </a:pPr>
            <a:r>
              <a:rPr lang="zh-CN" altLang="en-US" sz="4000" b="1" dirty="0" smtClean="0"/>
              <a:t>需求分析</a:t>
            </a:r>
            <a:endParaRPr lang="en-US" altLang="zh-CN" sz="4000" b="1" dirty="0" smtClean="0"/>
          </a:p>
          <a:p>
            <a:pPr eaLnBrk="1" hangingPunct="1">
              <a:defRPr/>
            </a:pPr>
            <a:r>
              <a:rPr lang="zh-CN" altLang="en-US" sz="4000" b="1" dirty="0" smtClean="0"/>
              <a:t>具体实现</a:t>
            </a:r>
            <a:endParaRPr lang="en-US" altLang="zh-CN" sz="4000" b="1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zh-C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Grp="1"/>
          </p:cNvSpPr>
          <p:nvPr>
            <p:ph type="title"/>
          </p:nvPr>
        </p:nvSpPr>
        <p:spPr>
          <a:xfrm>
            <a:off x="755650" y="-26988"/>
            <a:ext cx="7924800" cy="1143001"/>
          </a:xfrm>
        </p:spPr>
        <p:txBody>
          <a:bodyPr/>
          <a:lstStyle/>
          <a:p>
            <a:pPr eaLnBrk="1" hangingPunct="1"/>
            <a:r>
              <a:rPr lang="zh-CN" altLang="en-US" smtClean="0"/>
              <a:t>选题背景</a:t>
            </a:r>
            <a:endParaRPr lang="en-US" altLang="zh-CN" smtClean="0"/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嵌入式设备主要采用</a:t>
            </a:r>
            <a:r>
              <a:rPr lang="en-US" altLang="zh-CN" smtClean="0"/>
              <a:t>C</a:t>
            </a:r>
            <a:r>
              <a:rPr lang="zh-CN" altLang="en-US" smtClean="0"/>
              <a:t>语言开发，因其运行效率高，占用资源少；但是其缺点也很明显，开发效率低</a:t>
            </a:r>
            <a:r>
              <a:rPr lang="en-US" altLang="zh-CN" smtClean="0"/>
              <a:t>(</a:t>
            </a:r>
            <a:r>
              <a:rPr lang="zh-CN" altLang="en-US" smtClean="0"/>
              <a:t>对于正则表达式和字符串的处理能力弱</a:t>
            </a:r>
            <a:r>
              <a:rPr lang="en-US" altLang="zh-CN" smtClean="0"/>
              <a:t>)</a:t>
            </a:r>
            <a:r>
              <a:rPr lang="zh-CN" altLang="en-US" smtClean="0"/>
              <a:t>、易出内存问题</a:t>
            </a:r>
            <a:r>
              <a:rPr lang="en-US" altLang="zh-CN" smtClean="0"/>
              <a:t>(</a:t>
            </a:r>
            <a:r>
              <a:rPr lang="zh-CN" altLang="en-US" smtClean="0"/>
              <a:t>内存越界等</a:t>
            </a:r>
            <a:r>
              <a:rPr lang="en-US" altLang="zh-CN" smtClean="0"/>
              <a:t>)</a:t>
            </a:r>
            <a:r>
              <a:rPr lang="zh-CN" altLang="en-US" smtClean="0"/>
              <a:t>。我们希望能使用高级语言完成命令行的输入、解析和处理，提升开发效率。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/>
          </p:cNvSpPr>
          <p:nvPr>
            <p:ph type="title"/>
          </p:nvPr>
        </p:nvSpPr>
        <p:spPr>
          <a:xfrm>
            <a:off x="755650" y="-26988"/>
            <a:ext cx="7924800" cy="1143001"/>
          </a:xfrm>
        </p:spPr>
        <p:txBody>
          <a:bodyPr/>
          <a:lstStyle/>
          <a:p>
            <a:pPr eaLnBrk="1" hangingPunct="1"/>
            <a:r>
              <a:rPr lang="zh-CN" altLang="en-US" smtClean="0"/>
              <a:t>需求分析</a:t>
            </a:r>
            <a:endParaRPr lang="en-US" altLang="zh-CN" smtClean="0"/>
          </a:p>
        </p:txBody>
      </p:sp>
      <p:pic>
        <p:nvPicPr>
          <p:cNvPr id="5123" name="内容占位符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5656" y="1123247"/>
            <a:ext cx="5273675" cy="2616200"/>
          </a:xfrm>
        </p:spPr>
      </p:pic>
      <p:sp>
        <p:nvSpPr>
          <p:cNvPr id="5124" name="文本框 2"/>
          <p:cNvSpPr txBox="1">
            <a:spLocks noChangeArrowheads="1"/>
          </p:cNvSpPr>
          <p:nvPr/>
        </p:nvSpPr>
        <p:spPr bwMode="auto">
          <a:xfrm>
            <a:off x="431800" y="3717925"/>
            <a:ext cx="8532813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1)</a:t>
            </a: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命令行模板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定义命令行的格式及相应必要元素。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使用者只要按照命令行模板的格式修改就可以增删改命令行，启动时供命令行外挂程序读取。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2)</a:t>
            </a: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命令行外挂程序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启动时从命令行模板读入所有的命令行，作为用户可输入的命令行列表。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命令行外挂程序负责从终端读取输入，进行解析匹配到对应的命令行，并且可以获取执行结果并输出到终端上。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3)</a:t>
            </a: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主体</a:t>
            </a:r>
            <a:r>
              <a:rPr lang="en-US" altLang="zh-CN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主体</a:t>
            </a:r>
            <a:r>
              <a:rPr lang="en-US" altLang="zh-CN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程序负责接收命令行外挂程序的输入，进行内部处理后将结果返回给外挂程序。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zh-CN" altLang="zh-CN" b="1" dirty="0"/>
              <a:t>采用的开发方法、环境，测试方案等</a:t>
            </a:r>
            <a:endParaRPr lang="zh-CN" altLang="zh-CN" dirty="0"/>
          </a:p>
          <a:p>
            <a:pPr lvl="0"/>
            <a:r>
              <a:rPr lang="zh-CN" altLang="zh-CN" dirty="0"/>
              <a:t>本次工程实践采用迭代式开发</a:t>
            </a:r>
          </a:p>
          <a:p>
            <a:pPr lvl="0"/>
            <a:r>
              <a:rPr lang="zh-CN" altLang="zh-CN" dirty="0" smtClean="0"/>
              <a:t>开发</a:t>
            </a:r>
            <a:r>
              <a:rPr lang="zh-CN" altLang="zh-CN" dirty="0"/>
              <a:t>工具</a:t>
            </a:r>
            <a:r>
              <a:rPr lang="zh-CN" altLang="zh-CN" dirty="0" smtClean="0"/>
              <a:t>：</a:t>
            </a:r>
            <a:r>
              <a:rPr lang="en-US" altLang="zh-CN" dirty="0" err="1"/>
              <a:t>PyCharmCommunity</a:t>
            </a:r>
            <a:r>
              <a:rPr lang="en-US" altLang="zh-CN" dirty="0"/>
              <a:t> Edition </a:t>
            </a:r>
            <a:endParaRPr lang="en-US" altLang="zh-CN" dirty="0" smtClean="0"/>
          </a:p>
          <a:p>
            <a:pPr lvl="0"/>
            <a:r>
              <a:rPr lang="zh-CN" altLang="zh-CN" dirty="0" smtClean="0"/>
              <a:t>运行</a:t>
            </a:r>
            <a:r>
              <a:rPr lang="zh-CN" altLang="zh-CN" dirty="0"/>
              <a:t>环境</a:t>
            </a:r>
            <a:r>
              <a:rPr lang="zh-CN" altLang="zh-CN" dirty="0" smtClean="0"/>
              <a:t>：</a:t>
            </a:r>
            <a:r>
              <a:rPr lang="en-US" altLang="zh-CN" dirty="0" smtClean="0"/>
              <a:t>Win10</a:t>
            </a:r>
          </a:p>
          <a:p>
            <a:pPr lvl="0"/>
            <a:r>
              <a:rPr lang="zh-CN" altLang="zh-CN" dirty="0" smtClean="0"/>
              <a:t>测试</a:t>
            </a:r>
            <a:r>
              <a:rPr lang="zh-CN" altLang="zh-CN" dirty="0"/>
              <a:t>方案：单元测试，集成测试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28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Grp="1"/>
          </p:cNvSpPr>
          <p:nvPr>
            <p:ph type="title"/>
          </p:nvPr>
        </p:nvSpPr>
        <p:spPr>
          <a:xfrm>
            <a:off x="755650" y="-26988"/>
            <a:ext cx="7924800" cy="1143001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命令行系统</a:t>
            </a:r>
            <a:endParaRPr lang="en-US" altLang="zh-CN" dirty="0" smtClean="0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命令行界面实现  </a:t>
            </a:r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Prompt_Toolkit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库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 eaLnBrk="1" hangingPunct="1">
              <a:buNone/>
            </a:pP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Tap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补全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亮提醒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历史命令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 eaLnBrk="1" hangingPunct="1">
              <a:buNone/>
            </a:pP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B383D6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1840" y="2672916"/>
            <a:ext cx="7749432" cy="4068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7940713" cy="4525963"/>
          </a:xfrm>
        </p:spPr>
      </p:pic>
      <p:sp>
        <p:nvSpPr>
          <p:cNvPr id="9" name="文本框 8"/>
          <p:cNvSpPr txBox="1"/>
          <p:nvPr/>
        </p:nvSpPr>
        <p:spPr>
          <a:xfrm>
            <a:off x="539552" y="1340768"/>
            <a:ext cx="79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功能的实现主要由</a:t>
            </a:r>
            <a:r>
              <a:rPr lang="en-US" altLang="zh-CN" dirty="0" smtClean="0"/>
              <a:t>Templates</a:t>
            </a:r>
            <a:r>
              <a:rPr lang="zh-CN" altLang="en-US" dirty="0" smtClean="0"/>
              <a:t>类实现，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方法完成命令文档的导入，</a:t>
            </a:r>
            <a:r>
              <a:rPr lang="en-US" altLang="zh-CN" dirty="0" smtClean="0"/>
              <a:t>analyze</a:t>
            </a:r>
            <a:r>
              <a:rPr lang="zh-CN" altLang="en-US" dirty="0" smtClean="0"/>
              <a:t>完成用户命令输入解析匹配，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完成参数串到正则式的转换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51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/>
          <p:cNvSpPr>
            <a:spLocks noGrp="1"/>
          </p:cNvSpPr>
          <p:nvPr>
            <p:ph type="title"/>
          </p:nvPr>
        </p:nvSpPr>
        <p:spPr>
          <a:xfrm>
            <a:off x="755650" y="-26988"/>
            <a:ext cx="7924800" cy="1143001"/>
          </a:xfrm>
        </p:spPr>
        <p:txBody>
          <a:bodyPr/>
          <a:lstStyle/>
          <a:p>
            <a:pPr eaLnBrk="1" hangingPunct="1"/>
            <a:r>
              <a:rPr lang="zh-CN" altLang="en-US" smtClean="0"/>
              <a:t>命令行系统</a:t>
            </a:r>
            <a:endParaRPr lang="en-US" altLang="zh-CN" smtClean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0A57EC3-ADA3-4A72-B974-473A9129F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命令行模板导</a:t>
            </a:r>
            <a:r>
              <a:rPr lang="zh-CN" altLang="en-US" dirty="0" smtClean="0"/>
              <a:t>入 </a:t>
            </a:r>
            <a:r>
              <a:rPr lang="en-US" altLang="zh-CN" dirty="0" err="1" smtClean="0"/>
              <a:t>docx</a:t>
            </a:r>
            <a:r>
              <a:rPr lang="zh-CN" altLang="en-US" dirty="0" smtClean="0"/>
              <a:t>库</a:t>
            </a:r>
            <a:endParaRPr lang="en-US" altLang="zh-CN" dirty="0" smtClean="0"/>
          </a:p>
          <a:p>
            <a:pPr marL="514350" indent="-514350" eaLnBrk="1" hangingPunct="1">
              <a:buAutoNum type="arabicPlain"/>
              <a:defRPr/>
            </a:pPr>
            <a:r>
              <a:rPr lang="zh-CN" altLang="en-US" sz="2800" dirty="0" smtClean="0"/>
              <a:t>命令以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数通命令参考写作</a:t>
            </a:r>
            <a:r>
              <a:rPr lang="en-US" altLang="zh-CN" sz="2800" dirty="0" smtClean="0"/>
              <a:t>》</a:t>
            </a:r>
            <a:r>
              <a:rPr lang="zh-CN" altLang="en-US" sz="2800" dirty="0" smtClean="0"/>
              <a:t>中规定的格式进行写作，保存为</a:t>
            </a:r>
            <a:r>
              <a:rPr lang="en-US" altLang="zh-CN" sz="2800" dirty="0" smtClean="0"/>
              <a:t>word</a:t>
            </a:r>
            <a:r>
              <a:rPr lang="zh-CN" altLang="en-US" sz="2800" dirty="0" smtClean="0"/>
              <a:t>文档</a:t>
            </a:r>
            <a:endParaRPr lang="en-US" altLang="zh-CN" sz="2800" dirty="0" smtClean="0"/>
          </a:p>
          <a:p>
            <a:pPr marL="514350" indent="-514350" eaLnBrk="1" hangingPunct="1">
              <a:buAutoNum type="arabicPlain"/>
              <a:defRPr/>
            </a:pPr>
            <a:r>
              <a:rPr lang="zh-CN" altLang="en-US" sz="2800" dirty="0" smtClean="0"/>
              <a:t>程序运行时，读入</a:t>
            </a:r>
            <a:r>
              <a:rPr lang="en-US" altLang="zh-CN" sz="2800" dirty="0" smtClean="0"/>
              <a:t>word</a:t>
            </a:r>
            <a:r>
              <a:rPr lang="zh-CN" altLang="en-US" sz="2800" dirty="0" smtClean="0"/>
              <a:t>文档，识别命令字，参数等</a:t>
            </a:r>
            <a:endParaRPr lang="en-US" altLang="zh-CN" sz="2800" dirty="0" smtClean="0"/>
          </a:p>
          <a:p>
            <a:pPr marL="0" indent="0" eaLnBrk="1" hangingPunct="1">
              <a:buNone/>
              <a:defRPr/>
            </a:pPr>
            <a:r>
              <a:rPr lang="zh-CN" altLang="en-US" sz="2800" dirty="0" smtClean="0"/>
              <a:t>   （依据：命令为三级标题，命令字为粗体，参数为斜体</a:t>
            </a:r>
            <a:r>
              <a:rPr lang="zh-CN" altLang="en-US" sz="2800" dirty="0"/>
              <a:t>等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0" indent="0" eaLnBrk="1" hangingPunct="1">
              <a:buNone/>
              <a:defRPr/>
            </a:pPr>
            <a:r>
              <a:rPr lang="en-US" altLang="zh-CN" sz="2800" dirty="0" smtClean="0"/>
              <a:t>  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Grp="1"/>
          </p:cNvSpPr>
          <p:nvPr>
            <p:ph type="title"/>
          </p:nvPr>
        </p:nvSpPr>
        <p:spPr>
          <a:xfrm>
            <a:off x="755650" y="-26988"/>
            <a:ext cx="7924800" cy="1143001"/>
          </a:xfrm>
        </p:spPr>
        <p:txBody>
          <a:bodyPr/>
          <a:lstStyle/>
          <a:p>
            <a:pPr eaLnBrk="1" hangingPunct="1"/>
            <a:r>
              <a:rPr lang="zh-CN" altLang="en-US" smtClean="0"/>
              <a:t>命令行系统</a:t>
            </a:r>
            <a:endParaRPr lang="en-US" altLang="zh-CN" smtClean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0A57EC3-ADA3-4A72-B974-473A9129F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文档读入过程生产生以下数据：</a:t>
            </a:r>
            <a:endParaRPr lang="en-US" altLang="zh-CN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dirty="0" smtClean="0"/>
              <a:t>Completer[]       </a:t>
            </a:r>
            <a:r>
              <a:rPr lang="zh-CN" altLang="en-US" sz="2800" dirty="0" smtClean="0"/>
              <a:t>存放命令字用于补全</a:t>
            </a:r>
            <a:endParaRPr lang="en-US" altLang="zh-CN" sz="2800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dirty="0" err="1" smtClean="0"/>
              <a:t>Keytohepler</a:t>
            </a:r>
            <a:r>
              <a:rPr lang="en-US" altLang="zh-CN" sz="2800" dirty="0" smtClean="0"/>
              <a:t>{}    </a:t>
            </a:r>
            <a:r>
              <a:rPr lang="zh-CN" altLang="en-US" sz="2800" dirty="0" smtClean="0"/>
              <a:t>存放命令的起止行数，用于打印帮助信息</a:t>
            </a:r>
            <a:endParaRPr lang="en-US" altLang="zh-CN" sz="2800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dirty="0" err="1" smtClean="0"/>
              <a:t>Keywithregp</a:t>
            </a:r>
            <a:r>
              <a:rPr lang="en-US" altLang="zh-CN" sz="2800" dirty="0" smtClean="0"/>
              <a:t>{}    </a:t>
            </a:r>
            <a:r>
              <a:rPr lang="zh-CN" altLang="en-US" sz="2800" dirty="0" smtClean="0"/>
              <a:t>存放命令参数串的正则表达式，用于正则匹配</a:t>
            </a:r>
            <a:endParaRPr lang="en-US" altLang="zh-CN" sz="2800" dirty="0" smtClean="0"/>
          </a:p>
          <a:p>
            <a:pPr marL="0" indent="0" eaLnBrk="1" hangingPunct="1">
              <a:buNone/>
              <a:defRPr/>
            </a:pPr>
            <a:r>
              <a:rPr lang="en-US" altLang="zh-CN" sz="2800" dirty="0" err="1" smtClean="0"/>
              <a:t>Keytoparameterexplain</a:t>
            </a:r>
            <a:r>
              <a:rPr lang="en-US" altLang="zh-CN" sz="2800" dirty="0" smtClean="0"/>
              <a:t>{} </a:t>
            </a:r>
            <a:r>
              <a:rPr lang="zh-CN" altLang="en-US" sz="2800" dirty="0" smtClean="0"/>
              <a:t>存放命令字参数的解释，用于用户输入错误时的提示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2512</TotalTime>
  <Words>531</Words>
  <Application>Microsoft Office PowerPoint</Application>
  <PresentationFormat>全屏显示(4:3)</PresentationFormat>
  <Paragraphs>63</Paragraphs>
  <Slides>12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宋体</vt:lpstr>
      <vt:lpstr>微软雅黑 Light</vt:lpstr>
      <vt:lpstr>Arial</vt:lpstr>
      <vt:lpstr>Calibri</vt:lpstr>
      <vt:lpstr>Wingdings</vt:lpstr>
      <vt:lpstr>自定义设计方案</vt:lpstr>
      <vt:lpstr>命令行系统</vt:lpstr>
      <vt:lpstr>大纲</vt:lpstr>
      <vt:lpstr>选题背景</vt:lpstr>
      <vt:lpstr>需求分析</vt:lpstr>
      <vt:lpstr>PowerPoint 演示文稿</vt:lpstr>
      <vt:lpstr>命令行系统</vt:lpstr>
      <vt:lpstr>PowerPoint 演示文稿</vt:lpstr>
      <vt:lpstr>命令行系统</vt:lpstr>
      <vt:lpstr>命令行系统</vt:lpstr>
      <vt:lpstr>解析匹配</vt:lpstr>
      <vt:lpstr>成果</vt:lpstr>
      <vt:lpstr>PowerPoint 演示文稿</vt:lpstr>
    </vt:vector>
  </TitlesOfParts>
  <Company>SSE USTC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Qing Ding</dc:creator>
  <cp:lastModifiedBy>方家辉</cp:lastModifiedBy>
  <cp:revision>246</cp:revision>
  <dcterms:created xsi:type="dcterms:W3CDTF">2009-06-18T13:56:51Z</dcterms:created>
  <dcterms:modified xsi:type="dcterms:W3CDTF">2019-06-27T15:06:47Z</dcterms:modified>
</cp:coreProperties>
</file>